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2" r:id="rId3"/>
    <p:sldMasterId id="2147483695" r:id="rId4"/>
  </p:sldMasterIdLst>
  <p:notesMasterIdLst>
    <p:notesMasterId r:id="rId34"/>
  </p:notesMasterIdLst>
  <p:sldIdLst>
    <p:sldId id="256" r:id="rId5"/>
    <p:sldId id="28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71" r:id="rId21"/>
    <p:sldId id="283" r:id="rId22"/>
    <p:sldId id="272" r:id="rId23"/>
    <p:sldId id="282" r:id="rId24"/>
    <p:sldId id="273" r:id="rId25"/>
    <p:sldId id="285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83742" autoAdjust="0"/>
  </p:normalViewPr>
  <p:slideViewPr>
    <p:cSldViewPr snapToGrid="0">
      <p:cViewPr varScale="1">
        <p:scale>
          <a:sx n="62" d="100"/>
          <a:sy n="62" d="100"/>
        </p:scale>
        <p:origin x="-10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311-B83F-48A9-B1BF-63E2BCAF797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2199-AD8A-4C22-B180-1D4604E77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61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2199-AD8A-4C22-B180-1D4604E775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F671-0DEE-4DE6-B8E2-A1B8ED7CE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293446"/>
      </p:ext>
    </p:extLst>
  </p:cSld>
  <p:clrMapOvr>
    <a:masterClrMapping/>
  </p:clrMapOvr>
  <p:transition advClick="0"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947-9CFA-4682-83B7-C0BDB3D2B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770021"/>
      </p:ext>
    </p:extLst>
  </p:cSld>
  <p:clrMapOvr>
    <a:masterClrMapping/>
  </p:clrMapOvr>
  <p:transition advClick="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15C9-E458-42E7-8AF3-A084BBD58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23623"/>
      </p:ext>
    </p:extLst>
  </p:cSld>
  <p:clrMapOvr>
    <a:masterClrMapping/>
  </p:clrMapOvr>
  <p:transition advClick="0"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9C62-9E18-4D14-B090-CC47A9F2A4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09357"/>
      </p:ext>
    </p:extLst>
  </p:cSld>
  <p:clrMapOvr>
    <a:masterClrMapping/>
  </p:clrMapOvr>
  <p:transition advClick="0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234B-469E-4A40-A145-FB75995DF8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761036"/>
      </p:ext>
    </p:extLst>
  </p:cSld>
  <p:clrMapOvr>
    <a:masterClrMapping/>
  </p:clrMapOvr>
  <p:transition advClick="0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6D0A-30A0-4006-892D-1591EAF38D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246409"/>
      </p:ext>
    </p:extLst>
  </p:cSld>
  <p:clrMapOvr>
    <a:masterClrMapping/>
  </p:clrMapOvr>
  <p:transition advClick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4026-631F-423B-9F12-DFE2718B28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308573"/>
      </p:ext>
    </p:extLst>
  </p:cSld>
  <p:clrMapOvr>
    <a:masterClrMapping/>
  </p:clrMapOvr>
  <p:transition advClick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694A1-9B79-40AE-B54F-BE39ECCB6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635903"/>
      </p:ext>
    </p:extLst>
  </p:cSld>
  <p:clrMapOvr>
    <a:masterClrMapping/>
  </p:clrMapOvr>
  <p:transition advClick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5800-09A1-4699-9914-DF8193C04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841186"/>
      </p:ext>
    </p:extLst>
  </p:cSld>
  <p:clrMapOvr>
    <a:masterClrMapping/>
  </p:clrMapOvr>
  <p:transition advClick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B9D7-4F0D-4D54-B66F-B79CAB5642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076215"/>
      </p:ext>
    </p:extLst>
  </p:cSld>
  <p:clrMapOvr>
    <a:masterClrMapping/>
  </p:clrMapOvr>
  <p:transition advClick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BD18-57D8-4F3F-89AA-7159FC69A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381410"/>
      </p:ext>
    </p:extLst>
  </p:cSld>
  <p:clrMapOvr>
    <a:masterClrMapping/>
  </p:clrMapOvr>
  <p:transition advClick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210-3F90-4C6A-8356-06467C6FCB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9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B444-61B2-449C-8855-E6641EE84E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081970"/>
      </p:ext>
    </p:extLst>
  </p:cSld>
  <p:clrMapOvr>
    <a:masterClrMapping/>
  </p:clrMapOvr>
  <p:transition advClick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E403-714C-46F8-B8BE-EFFB4E0A1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46282"/>
      </p:ext>
    </p:extLst>
  </p:cSld>
  <p:clrMapOvr>
    <a:masterClrMapping/>
  </p:clrMapOvr>
  <p:transition advClick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66FE-6576-4227-A4DD-E4F4C55559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109974"/>
      </p:ext>
    </p:extLst>
  </p:cSld>
  <p:clrMapOvr>
    <a:masterClrMapping/>
  </p:clrMapOvr>
  <p:transition advClick="0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5BE8-12C3-46F0-B79E-23D7F842F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13579"/>
      </p:ext>
    </p:extLst>
  </p:cSld>
  <p:clrMapOvr>
    <a:masterClrMapping/>
  </p:clrMapOvr>
  <p:transition advClick="0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DE68-5930-44C1-9D48-45EE0F98F6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684268"/>
      </p:ext>
    </p:extLst>
  </p:cSld>
  <p:clrMapOvr>
    <a:masterClrMapping/>
  </p:clrMapOvr>
  <p:transition advClick="0">
    <p:comb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F421-7161-4B89-AC36-645EE289D7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44525"/>
      </p:ext>
    </p:extLst>
  </p:cSld>
  <p:clrMapOvr>
    <a:masterClrMapping/>
  </p:clrMapOvr>
  <p:transition advClick="0">
    <p:comb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7A50-B612-4971-9167-FB476B6636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548074"/>
      </p:ext>
    </p:extLst>
  </p:cSld>
  <p:clrMapOvr>
    <a:masterClrMapping/>
  </p:clrMapOvr>
  <p:transition advClick="0">
    <p:comb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2FCA-A43C-46D5-A406-988D2D80E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142416"/>
      </p:ext>
    </p:extLst>
  </p:cSld>
  <p:clrMapOvr>
    <a:masterClrMapping/>
  </p:clrMapOvr>
  <p:transition advClick="0">
    <p:comb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3CE0-BC98-46B3-A403-EB1DB548B9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62216"/>
      </p:ext>
    </p:extLst>
  </p:cSld>
  <p:clrMapOvr>
    <a:masterClrMapping/>
  </p:clrMapOvr>
  <p:transition advClick="0">
    <p:comb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3C3E-4711-406D-A6B2-378982F4A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408277"/>
      </p:ext>
    </p:extLst>
  </p:cSld>
  <p:clrMapOvr>
    <a:masterClrMapping/>
  </p:clrMapOvr>
  <p:transition advClick="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01BE-6BDE-4640-8CAC-631C8FC690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02863"/>
      </p:ext>
    </p:extLst>
  </p:cSld>
  <p:clrMapOvr>
    <a:masterClrMapping/>
  </p:clrMapOvr>
  <p:transition advClick="0">
    <p:comb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EE94-27AA-43A6-9BE3-A33272C811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03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77E1-5EFC-4679-A624-36E0F913A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851629"/>
      </p:ext>
    </p:extLst>
  </p:cSld>
  <p:clrMapOvr>
    <a:masterClrMapping/>
  </p:clrMapOvr>
  <p:transition advClick="0">
    <p:comb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69D93-78B5-4C64-B9D9-3586A5961F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566859"/>
      </p:ext>
    </p:extLst>
  </p:cSld>
  <p:clrMapOvr>
    <a:masterClrMapping/>
  </p:clrMapOvr>
  <p:transition advClick="0">
    <p:comb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6CDB-9B5B-4024-93E3-5CE4B7C63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49425"/>
      </p:ext>
    </p:extLst>
  </p:cSld>
  <p:clrMapOvr>
    <a:masterClrMapping/>
  </p:clrMapOvr>
  <p:transition advClick="0">
    <p:comb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0B23-87D1-48B5-BB36-D1DC42D1A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01897"/>
      </p:ext>
    </p:extLst>
  </p:cSld>
  <p:clrMapOvr>
    <a:masterClrMapping/>
  </p:clrMapOvr>
  <p:transition advClick="0">
    <p:comb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FEE0-D32B-436B-9B41-3B502F826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353473"/>
      </p:ext>
    </p:extLst>
  </p:cSld>
  <p:clrMapOvr>
    <a:masterClrMapping/>
  </p:clrMapOvr>
  <p:transition advClick="0">
    <p:comb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DF9D-EC5B-4823-8A80-53FD3BC2F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7725"/>
      </p:ext>
    </p:extLst>
  </p:cSld>
  <p:clrMapOvr>
    <a:masterClrMapping/>
  </p:clrMapOvr>
  <p:transition advClick="0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E039-FC5B-4EF7-AAE3-A4D88F69F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8140"/>
      </p:ext>
    </p:extLst>
  </p:cSld>
  <p:clrMapOvr>
    <a:masterClrMapping/>
  </p:clrMapOvr>
  <p:transition advClick="0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11DF-599A-4319-A9B9-BD101666E6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437494"/>
      </p:ext>
    </p:extLst>
  </p:cSld>
  <p:clrMapOvr>
    <a:masterClrMapping/>
  </p:clrMapOvr>
  <p:transition advClick="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FCBA-CED8-4CE9-AD95-4589A2F9F0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833113"/>
      </p:ext>
    </p:extLst>
  </p:cSld>
  <p:clrMapOvr>
    <a:masterClrMapping/>
  </p:clrMapOvr>
  <p:transition advClick="0">
    <p:comb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4460-24C2-4AE2-A619-584052E3BA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8289"/>
      </p:ext>
    </p:extLst>
  </p:cSld>
  <p:clrMapOvr>
    <a:masterClrMapping/>
  </p:clrMapOvr>
  <p:transition advClick="0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B1757-530F-436D-9F3D-22911447C8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384043"/>
      </p:ext>
    </p:extLst>
  </p:cSld>
  <p:clrMapOvr>
    <a:masterClrMapping/>
  </p:clrMapOvr>
  <p:transition advClick="0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FB88-DB3A-4C99-ABDF-FE1085F076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9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E21ED3-630C-4BBB-9C5E-68627107ACFF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8196E7-9BFD-430F-A579-641BB07FF1FB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9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advClick="0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5D53187-8E9D-4068-A163-4C8C5529CD5A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advClick="0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920" y="301675"/>
            <a:ext cx="1120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  <a:endPara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№ 6 г.Могилёва»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0440" y="5041315"/>
            <a:ext cx="4861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r>
              <a:rPr lang="ru-RU" sz="24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Алехнович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Михайловна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30722" name="Picture 2" descr="Ð ÐµÐ·ÑÐ»ÑÑÐ°Ñ Ð¿Ð¾ÑÑÐºÑ Ð·Ð¾Ð±ÑÐ°Ð¶ÐµÐ½Ñ Ð·Ð° Ð·Ð°Ð¿Ð¸ÑÐ¾Ð¼ &quot;ÐÐÐ Ð¢ÐÐÐÐ ÐÐÐÐÐÐ Ð¯ÐÐÐÐÐÐ¯ Ð Ð¤ÐÐ ÐÐÐ¢Ð P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3260101"/>
            <a:ext cx="5422265" cy="3597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438" y="1259840"/>
            <a:ext cx="10491788" cy="1972734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ЯВЛЕНИЯ</a:t>
            </a:r>
            <a:br>
              <a:rPr lang="ru-RU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ПРИРОДЕ</a:t>
            </a:r>
            <a:endParaRPr lang="ru-RU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0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5" y="-1684867"/>
            <a:ext cx="11797145" cy="544637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по наличию листьев  бывают деревья?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60" y="2327564"/>
            <a:ext cx="6150849" cy="2743200"/>
          </a:xfrm>
        </p:spPr>
        <p:txBody>
          <a:bodyPr>
            <a:normAutofit fontScale="25000" lnSpcReduction="20000"/>
          </a:bodyPr>
          <a:lstStyle/>
          <a:p>
            <a:pPr lvl="2"/>
            <a:endParaRPr lang="ru-RU" dirty="0" smtClean="0">
              <a:solidFill>
                <a:schemeClr val="bg1"/>
              </a:solidFill>
            </a:endParaRPr>
          </a:p>
          <a:p>
            <a:pPr lvl="2"/>
            <a:endParaRPr lang="ru-RU" dirty="0">
              <a:solidFill>
                <a:schemeClr val="bg1"/>
              </a:solidFill>
            </a:endParaRPr>
          </a:p>
          <a:p>
            <a:pPr lvl="2"/>
            <a:endParaRPr lang="ru-RU" dirty="0" smtClean="0">
              <a:solidFill>
                <a:schemeClr val="bg1"/>
              </a:solidFill>
            </a:endParaRPr>
          </a:p>
          <a:p>
            <a:pPr lvl="2"/>
            <a:r>
              <a:rPr lang="ru-RU" sz="2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</a:t>
            </a:r>
          </a:p>
          <a:p>
            <a:pPr lvl="2"/>
            <a:r>
              <a:rPr lang="ru-RU" sz="2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-лиственные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144" y="1870364"/>
            <a:ext cx="5112329" cy="47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50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288588" cy="18703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деревьях видели зимой плоды?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006" y="2556165"/>
            <a:ext cx="7239000" cy="38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20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32465"/>
            <a:ext cx="8534400" cy="361526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-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рябина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акация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липа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шиповник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581" y="311727"/>
            <a:ext cx="6556663" cy="59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49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" y="685800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None/>
            </a:pPr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зелёными: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клюква,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земляника,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-пшеница.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944" y="1413165"/>
            <a:ext cx="5974773" cy="49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952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85" y="-1433945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526" y="685801"/>
            <a:ext cx="7078085" cy="1828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выполняет снег для этих растений?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891" y="2514600"/>
            <a:ext cx="8728364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14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413164"/>
            <a:ext cx="8534400" cy="288790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Хожу в пушистой шубке,</a:t>
            </a:r>
          </a:p>
          <a:p>
            <a:pPr marL="0" indent="0">
              <a:buNone/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 в густом лесу,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дупле на старом дубе орешки я грызу.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1045" y="676405"/>
            <a:ext cx="2806543" cy="55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816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0_14a8e_c8015fe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51" y="1"/>
            <a:ext cx="5700713" cy="68754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038060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986366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891145"/>
            <a:ext cx="8534400" cy="24099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лесной, </a:t>
            </a:r>
          </a:p>
          <a:p>
            <a:pPr marL="0" indent="0">
              <a:buNone/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росыпается весной,</a:t>
            </a:r>
          </a:p>
          <a:p>
            <a:pPr marL="0" indent="0">
              <a:buNone/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зимой под вьюжный вой</a:t>
            </a:r>
          </a:p>
          <a:p>
            <a:pPr marL="0" indent="0">
              <a:buNone/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 в избушке снеговой.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8612" y="602673"/>
            <a:ext cx="2803669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06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медведь вес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1437" y="337292"/>
            <a:ext cx="9144000" cy="6025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70779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15836"/>
            <a:ext cx="8534400" cy="228523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деревьями, кустами,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промелькнуло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пламя.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Промелькнуло, пробежало, нет ни дыма , ни пожара.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1419" y="563671"/>
            <a:ext cx="2953043" cy="47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99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118" y="-736600"/>
            <a:ext cx="10491788" cy="197273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природа?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5" y="1277698"/>
            <a:ext cx="11222182" cy="5060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745" y="1750676"/>
            <a:ext cx="4095450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10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im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11228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176" y="1143000"/>
            <a:ext cx="8534400" cy="3220412"/>
          </a:xfrm>
        </p:spPr>
        <p:txBody>
          <a:bodyPr>
            <a:normAutofit fontScale="40000" lnSpcReduction="20000"/>
          </a:bodyPr>
          <a:lstStyle/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косого нет берлоги,</a:t>
            </a:r>
          </a:p>
          <a:p>
            <a:pPr marL="0" indent="0">
              <a:buNone/>
            </a:pP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нужна ему нора.</a:t>
            </a:r>
          </a:p>
          <a:p>
            <a:pPr marL="0" indent="0">
              <a:buNone/>
            </a:pP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врагов спасают ноги,</a:t>
            </a:r>
          </a:p>
          <a:p>
            <a:pPr marL="0" indent="0">
              <a:buNone/>
            </a:pPr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голода – кора.</a:t>
            </a:r>
          </a:p>
          <a:p>
            <a:pPr marL="0" indent="0">
              <a:buNone/>
            </a:pPr>
            <a:endParaRPr lang="ru-RU" sz="12000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255" y="2998210"/>
            <a:ext cx="4790209" cy="34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161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zayach_rusa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9" y="1511289"/>
            <a:ext cx="3222455" cy="421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Oval 19"/>
          <p:cNvSpPr>
            <a:spLocks noChangeArrowheads="1"/>
          </p:cNvSpPr>
          <p:nvPr/>
        </p:nvSpPr>
        <p:spPr bwMode="auto">
          <a:xfrm>
            <a:off x="4376739" y="171450"/>
            <a:ext cx="3438525" cy="1176338"/>
          </a:xfrm>
          <a:prstGeom prst="ellipse">
            <a:avLst/>
          </a:prstGeom>
          <a:solidFill>
            <a:srgbClr val="66FFFF"/>
          </a:solidFill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</p:txBody>
      </p:sp>
      <p:pic>
        <p:nvPicPr>
          <p:cNvPr id="6149" name="Picture 5" descr="img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392" y="1438264"/>
            <a:ext cx="3167080" cy="4372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3" descr="427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49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zayach_rusa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9" y="1663689"/>
            <a:ext cx="3222455" cy="421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614276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07182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ru-RU" sz="8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Расселите животных:</a:t>
            </a:r>
          </a:p>
          <a:p>
            <a:pPr marL="0" indent="0">
              <a:buNone/>
            </a:pPr>
            <a:r>
              <a:rPr lang="ru-RU" sz="7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едведь        белка             ёж       </a:t>
            </a:r>
          </a:p>
          <a:p>
            <a:pPr marL="0" indent="0">
              <a:buNone/>
            </a:pPr>
            <a:r>
              <a:rPr lang="ru-RU" sz="7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               заяц                                                                хомяк</a:t>
            </a:r>
            <a:r>
              <a:rPr lang="ru-RU" sz="7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кабан             волк                мышь              барсук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789" y="2240924"/>
            <a:ext cx="4199709" cy="41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63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382" y="392484"/>
            <a:ext cx="9073139" cy="278713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называются птицы, которые осенью улетают в тёплые края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2382" y="3179619"/>
            <a:ext cx="81464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птицы, которые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зимовать?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410" y="2119745"/>
            <a:ext cx="2754976" cy="43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10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679873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98763"/>
            <a:ext cx="8534400" cy="5818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зимующих птиц и перелётных.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помочь зимующим птицам?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Какую пользу они приносят?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165" y="839244"/>
            <a:ext cx="2972989" cy="54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33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-498763"/>
            <a:ext cx="8534400" cy="3615267"/>
          </a:xfrm>
        </p:spPr>
        <p:txBody>
          <a:bodyPr>
            <a:normAutofit/>
          </a:bodyPr>
          <a:lstStyle/>
          <a:p>
            <a:pPr lvl="2"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зимуют рыбы зимой?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2327564"/>
            <a:ext cx="10704224" cy="42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793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540327"/>
            <a:ext cx="11014363" cy="2452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пословицу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«Готовь сани летом, а телегу  - зимой».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9" y="2538413"/>
            <a:ext cx="10661072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43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99517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924462"/>
            <a:ext cx="10995170" cy="831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Зимний денёк с комариный носок.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Хороший снежок урожай сбережёт.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зимний холод всякий молод.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Снегу надует – хлеба прибудет.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Мороз велик, да стоять не велит.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большой мороз работа согреет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19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266" y="436419"/>
            <a:ext cx="7190509" cy="6008116"/>
          </a:xfrm>
        </p:spPr>
      </p:pic>
    </p:spTree>
    <p:extLst>
      <p:ext uri="{BB962C8B-B14F-4D97-AF65-F5344CB8AC3E}">
        <p14:creationId xmlns:p14="http://schemas.microsoft.com/office/powerpoint/2010/main" xmlns="" val="824583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127" y="332510"/>
            <a:ext cx="8923818" cy="18703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1"/>
            <a:ext cx="8761412" cy="17456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999" y="2556164"/>
            <a:ext cx="9959927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28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8534400" cy="3953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87036"/>
            <a:ext cx="10356321" cy="4114031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относятся к неживой природе ?</a:t>
            </a:r>
          </a:p>
          <a:p>
            <a:r>
              <a:rPr lang="ru-RU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природе ?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388881"/>
            <a:ext cx="5172313" cy="3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946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617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Какие три месяца нас встречают в зимнем царстве?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912" y="2143558"/>
            <a:ext cx="7239000" cy="43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46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45" y="685800"/>
            <a:ext cx="8534400" cy="15070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779655" cy="3615267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     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Январь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Февраль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254" y="1347883"/>
            <a:ext cx="6849532" cy="42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41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46" y="736599"/>
            <a:ext cx="8534400" cy="49868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месяц год кончает, а зиму начинает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2.этот месяц году начало , а зиме середина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месяц называют « лютым» , «Снежным», и 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бокогреем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46" y="406400"/>
            <a:ext cx="11541653" cy="619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3.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0684" y="3034145"/>
            <a:ext cx="3683462" cy="35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872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958" y="-1007532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8018" y="1"/>
            <a:ext cx="7410593" cy="2306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группы делятся растения 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44" y="2038879"/>
            <a:ext cx="8811491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47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5308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травы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6" y="332509"/>
            <a:ext cx="6255328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13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312</Words>
  <Application>Microsoft Office PowerPoint</Application>
  <PresentationFormat>Произвольный</PresentationFormat>
  <Paragraphs>74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Сектор</vt:lpstr>
      <vt:lpstr>Оформление по умолчанию</vt:lpstr>
      <vt:lpstr>1_Оформление по умолчанию</vt:lpstr>
      <vt:lpstr>2_Оформление по умолчанию</vt:lpstr>
      <vt:lpstr>ЗИМНИЕ ЯВЛЕНИЯ  В ПРИРОДЕ</vt:lpstr>
      <vt:lpstr>Какая бывает природа?</vt:lpstr>
      <vt:lpstr>Живая неживая</vt:lpstr>
      <vt:lpstr>Слайд 4</vt:lpstr>
      <vt:lpstr>Слайд 5</vt:lpstr>
      <vt:lpstr>Слайд 6</vt:lpstr>
      <vt:lpstr>1. Этот месяц год кончает, а зиму начинает 2.этот месяц году начало , а зиме середина Какой месяц называют « лютым» , «Снежным», и «бокогреем»?</vt:lpstr>
      <vt:lpstr>Слайд 8</vt:lpstr>
      <vt:lpstr>Слайд 9</vt:lpstr>
      <vt:lpstr>Какими по наличию листьев  бывают деревья?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Как называются птицы, которые осенью улетают в тёплые края?</vt:lpstr>
      <vt:lpstr>Слайд 25</vt:lpstr>
      <vt:lpstr>Слайд 26</vt:lpstr>
      <vt:lpstr>Объясните пословицу  «Готовь сани летом, а телегу  - зимой».  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бывает природа?</dc:title>
  <dc:creator>Ира</dc:creator>
  <cp:lastModifiedBy>sweta</cp:lastModifiedBy>
  <cp:revision>90</cp:revision>
  <dcterms:created xsi:type="dcterms:W3CDTF">2016-02-19T18:32:46Z</dcterms:created>
  <dcterms:modified xsi:type="dcterms:W3CDTF">2018-04-29T10:12:57Z</dcterms:modified>
</cp:coreProperties>
</file>